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6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83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167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90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628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73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28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102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4648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3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53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82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DCF6E-B80A-4D50-9D0A-3B877F23F43A}" type="datetimeFigureOut">
              <a:rPr lang="fr-FR" smtClean="0"/>
              <a:t>22/10/2021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0C8DB-50C8-4428-B509-A600A0EC1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11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fr-FR" sz="2000" dirty="0" smtClean="0"/>
              <a:t>Projet MODALITEA: Approches Croisées de </a:t>
            </a:r>
            <a:r>
              <a:rPr lang="fr-FR" sz="2000" b="1" u="sng" dirty="0" smtClean="0"/>
              <a:t>Mod</a:t>
            </a:r>
            <a:r>
              <a:rPr lang="fr-FR" sz="2000" dirty="0" smtClean="0"/>
              <a:t>élisation </a:t>
            </a:r>
            <a:r>
              <a:rPr lang="fr-FR" sz="2000" smtClean="0"/>
              <a:t>des </a:t>
            </a:r>
            <a:r>
              <a:rPr lang="fr-FR" sz="2000" smtClean="0"/>
              <a:t>messages </a:t>
            </a:r>
            <a:r>
              <a:rPr lang="fr-FR" sz="2000" b="1" u="sng" smtClean="0"/>
              <a:t>Al</a:t>
            </a:r>
            <a:r>
              <a:rPr lang="fr-FR" sz="2000" smtClean="0"/>
              <a:t>imentaires </a:t>
            </a:r>
            <a:r>
              <a:rPr lang="fr-FR" sz="2000" dirty="0" smtClean="0"/>
              <a:t>et </a:t>
            </a:r>
            <a:r>
              <a:rPr lang="fr-FR" sz="2000" b="1" u="sng" dirty="0" smtClean="0"/>
              <a:t>I</a:t>
            </a:r>
            <a:r>
              <a:rPr lang="fr-FR" sz="2000" dirty="0" smtClean="0"/>
              <a:t>nvestigations de </a:t>
            </a:r>
            <a:r>
              <a:rPr lang="fr-FR" sz="2000" b="1" u="sng" dirty="0" smtClean="0"/>
              <a:t>T</a:t>
            </a:r>
            <a:r>
              <a:rPr lang="fr-FR" sz="2000" dirty="0" smtClean="0"/>
              <a:t>errain pour l’</a:t>
            </a:r>
            <a:r>
              <a:rPr lang="fr-FR" sz="2000" b="1" u="sng" dirty="0" smtClean="0"/>
              <a:t>É</a:t>
            </a:r>
            <a:r>
              <a:rPr lang="fr-FR" sz="2000" dirty="0" smtClean="0"/>
              <a:t>ducation à l’</a:t>
            </a:r>
            <a:r>
              <a:rPr lang="fr-FR" sz="2000" b="1" u="sng" dirty="0" smtClean="0"/>
              <a:t>A</a:t>
            </a:r>
            <a:r>
              <a:rPr lang="fr-FR" sz="2000" dirty="0" smtClean="0"/>
              <a:t>limentation</a:t>
            </a:r>
            <a:endParaRPr lang="fr-FR" sz="2000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056937"/>
            <a:ext cx="1152128" cy="101314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965919"/>
            <a:ext cx="1017114" cy="101711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893708" y="1244369"/>
            <a:ext cx="5400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Projet débuté en 2020 et coordonné par Aurélie Maurice (MCF, LEPS UR 3412, Université Sorbonne Paris Nord) et par Nicolas </a:t>
            </a:r>
            <a:r>
              <a:rPr lang="fr-FR" sz="1400" dirty="0" err="1" smtClean="0"/>
              <a:t>Darcel</a:t>
            </a:r>
            <a:r>
              <a:rPr lang="fr-FR" sz="1400" dirty="0" smtClean="0"/>
              <a:t> (MCF, PNCA, </a:t>
            </a:r>
            <a:r>
              <a:rPr lang="fr-FR" sz="1400" dirty="0" err="1" smtClean="0"/>
              <a:t>AgroParisTech</a:t>
            </a:r>
            <a:r>
              <a:rPr lang="fr-FR" sz="1400" dirty="0" smtClean="0"/>
              <a:t>)</a:t>
            </a:r>
            <a:endParaRPr lang="fr-FR" sz="1400" dirty="0"/>
          </a:p>
        </p:txBody>
      </p:sp>
      <p:sp>
        <p:nvSpPr>
          <p:cNvPr id="7" name="ZoneTexte 6"/>
          <p:cNvSpPr txBox="1"/>
          <p:nvPr/>
        </p:nvSpPr>
        <p:spPr>
          <a:xfrm>
            <a:off x="480828" y="2204864"/>
            <a:ext cx="833964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fr-FR" sz="1600" b="1" dirty="0" smtClean="0"/>
              <a:t>En quelques mots :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sz="1400" dirty="0" smtClean="0"/>
              <a:t> 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Education à l’alimentation </a:t>
            </a:r>
            <a:r>
              <a:rPr lang="fr-FR" sz="1400" dirty="0"/>
              <a:t>englobant éducation nutritionnelle, au goût et à l’alimentation durable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sz="1400" dirty="0" smtClean="0"/>
              <a:t> Conception et évaluation d’un </a:t>
            </a:r>
            <a:r>
              <a:rPr lang="fr-F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dispositif coordonné sur 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un territoire </a:t>
            </a:r>
            <a:r>
              <a:rPr lang="fr-FR" sz="1400" dirty="0"/>
              <a:t>(territoire d’expérimentation: Est Ensemble)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sz="1400" dirty="0" smtClean="0"/>
              <a:t> </a:t>
            </a:r>
            <a:r>
              <a:rPr lang="fr-F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Recherche participative </a:t>
            </a:r>
            <a:r>
              <a:rPr lang="fr-FR" sz="1400" dirty="0" smtClean="0"/>
              <a:t>(constitution d’une assemblée citoyenne, utilisation de la modélisation d’accompagnement)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sz="1400" dirty="0" smtClean="0"/>
              <a:t> </a:t>
            </a:r>
            <a:r>
              <a:rPr lang="fr-F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Pluridisciplinarité</a:t>
            </a:r>
            <a:r>
              <a:rPr lang="fr-FR" sz="1400" dirty="0" smtClean="0"/>
              <a:t> (sciences </a:t>
            </a:r>
            <a:r>
              <a:rPr lang="fr-FR" sz="1400" dirty="0"/>
              <a:t>comportementales, sociologie, sciences de l’éducation, sciences informatiques, économie expérimentale, ingénierie de la </a:t>
            </a:r>
            <a:r>
              <a:rPr lang="fr-FR" sz="1400" dirty="0" smtClean="0"/>
              <a:t>connaissance)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sz="1400" dirty="0" smtClean="0"/>
              <a:t> Partenariat avec l’</a:t>
            </a:r>
            <a:r>
              <a:rPr lang="fr-F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ARS </a:t>
            </a:r>
            <a:r>
              <a:rPr lang="fr-FR" sz="1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IdF</a:t>
            </a:r>
            <a:r>
              <a:rPr lang="fr-F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1400" dirty="0" smtClean="0"/>
              <a:t>et des associations nationales (l’ANEGJ) et de terrain </a:t>
            </a:r>
            <a:r>
              <a:rPr lang="fr-FR" sz="1400" dirty="0" smtClean="0"/>
              <a:t>(ex: La </a:t>
            </a:r>
            <a:r>
              <a:rPr lang="fr-FR" sz="1400" dirty="0" err="1" smtClean="0"/>
              <a:t>Butinerie</a:t>
            </a:r>
            <a:r>
              <a:rPr lang="fr-FR" sz="1400" dirty="0" smtClean="0"/>
              <a:t> à Pantin)</a:t>
            </a:r>
            <a:endParaRPr lang="fr-FR" sz="1400" dirty="0"/>
          </a:p>
          <a:p>
            <a:pPr algn="just">
              <a:defRPr/>
            </a:pPr>
            <a:endParaRPr lang="fr-FR" sz="700" dirty="0"/>
          </a:p>
          <a:p>
            <a:pPr algn="just">
              <a:defRPr/>
            </a:pPr>
            <a:r>
              <a:rPr lang="fr-FR" sz="1600" b="1" dirty="0" smtClean="0"/>
              <a:t>Enjeux</a:t>
            </a:r>
            <a:r>
              <a:rPr lang="fr-FR" sz="1600" dirty="0" smtClean="0"/>
              <a:t>: </a:t>
            </a:r>
          </a:p>
          <a:p>
            <a:pPr marL="366713" lvl="1" indent="-366713" algn="just">
              <a:buFont typeface="+mj-lt"/>
              <a:buAutoNum type="arabicParenR"/>
              <a:tabLst>
                <a:tab pos="541338" algn="l"/>
              </a:tabLst>
              <a:defRPr/>
            </a:pPr>
            <a:r>
              <a:rPr lang="fr-FR" sz="1400" dirty="0"/>
              <a:t>Mieux comprendre la façon dont les 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messages en lien avec l’alimentation </a:t>
            </a:r>
            <a:r>
              <a:rPr lang="fr-FR" sz="1400" dirty="0"/>
              <a:t>circulent entre enfants et dans les familles et comment ils peuvent modifier les 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comportements alimentaires </a:t>
            </a:r>
          </a:p>
          <a:p>
            <a:pPr marL="366713" lvl="1" indent="-366713" algn="just">
              <a:buFont typeface="+mj-lt"/>
              <a:buAutoNum type="arabicParenR"/>
              <a:tabLst>
                <a:tab pos="541338" algn="l"/>
              </a:tabLst>
              <a:defRPr/>
            </a:pPr>
            <a:r>
              <a:rPr lang="fr-FR" sz="1400" dirty="0"/>
              <a:t>Identifier les 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messages éducatifs </a:t>
            </a:r>
            <a:r>
              <a:rPr lang="fr-FR" sz="1400" dirty="0"/>
              <a:t>diffusés par les différents acteurs au contact des enfants, pour pouvoir agir dessus</a:t>
            </a:r>
          </a:p>
          <a:p>
            <a:pPr marL="366713" lvl="1" indent="-366713" algn="just">
              <a:buFont typeface="+mj-lt"/>
              <a:buAutoNum type="arabicParenR"/>
              <a:tabLst>
                <a:tab pos="541338" algn="l"/>
              </a:tabLst>
              <a:defRPr/>
            </a:pPr>
            <a:r>
              <a:rPr lang="fr-FR" sz="1400" dirty="0"/>
              <a:t>Concevoir, mettre en place et évaluer collectivement un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dispositif d’éducation à l’alimentation coordonné sur un </a:t>
            </a:r>
            <a:r>
              <a:rPr lang="fr-F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territoire</a:t>
            </a:r>
          </a:p>
          <a:p>
            <a:pPr marL="442912" lvl="1" algn="just">
              <a:tabLst>
                <a:tab pos="806450" algn="l"/>
              </a:tabLst>
              <a:defRPr/>
            </a:pPr>
            <a:endParaRPr lang="fr-FR" sz="1000" dirty="0"/>
          </a:p>
          <a:p>
            <a:pPr algn="just">
              <a:defRPr/>
            </a:pPr>
            <a:r>
              <a:rPr lang="fr-FR" sz="1600" b="1" dirty="0"/>
              <a:t>Méthodologie</a:t>
            </a:r>
            <a:r>
              <a:rPr lang="fr-FR" sz="1600" dirty="0"/>
              <a:t> : un </a:t>
            </a: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volet recherche </a:t>
            </a:r>
            <a:r>
              <a:rPr lang="fr-FR" sz="1600" dirty="0" smtClean="0"/>
              <a:t>(enquête de terrain </a:t>
            </a:r>
            <a:r>
              <a:rPr lang="fr-FR" sz="1600" dirty="0"/>
              <a:t>et modélisation de la diffusion des messages) associé à un </a:t>
            </a: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volet opérationnel </a:t>
            </a:r>
            <a:r>
              <a:rPr lang="fr-FR" sz="1600" dirty="0"/>
              <a:t>(conception, mise en place et évaluation d’un dispositif)</a:t>
            </a:r>
          </a:p>
          <a:p>
            <a:pPr>
              <a:defRPr/>
            </a:pPr>
            <a:endParaRPr lang="fr-FR" sz="1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14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242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Projet MODALITEA: Approches Croisées de Modélisation des messages Alimentaires et Investigations de Terrain pour l’Éducation à l’Alimentation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MODALITEA: Approches Croisées de Modélisation des comportements Alimentaires et Investigations de Terrain pour l’Éducation à l’Alimentation</dc:title>
  <dc:creator>Aurélie Maurice</dc:creator>
  <cp:lastModifiedBy>Aurélie Maurice</cp:lastModifiedBy>
  <cp:revision>5</cp:revision>
  <dcterms:created xsi:type="dcterms:W3CDTF">2021-10-22T10:11:10Z</dcterms:created>
  <dcterms:modified xsi:type="dcterms:W3CDTF">2021-10-22T10:29:31Z</dcterms:modified>
</cp:coreProperties>
</file>