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3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6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9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62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3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8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1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4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3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5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CF6E-B80A-4D50-9D0A-3B877F23F43A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C8DB-50C8-4428-B509-A600A0EC1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1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2000" dirty="0" smtClean="0"/>
              <a:t>Projet MODALITEA: Approches Croisées de </a:t>
            </a:r>
            <a:r>
              <a:rPr lang="fr-FR" sz="2000" b="1" u="sng" dirty="0" smtClean="0"/>
              <a:t>Mod</a:t>
            </a:r>
            <a:r>
              <a:rPr lang="fr-FR" sz="2000" dirty="0" smtClean="0"/>
              <a:t>élisation </a:t>
            </a:r>
            <a:r>
              <a:rPr lang="fr-FR" sz="2000" smtClean="0"/>
              <a:t>des </a:t>
            </a:r>
            <a:r>
              <a:rPr lang="fr-FR" sz="2000" smtClean="0"/>
              <a:t>messages </a:t>
            </a:r>
            <a:r>
              <a:rPr lang="fr-FR" sz="2000" b="1" u="sng" smtClean="0"/>
              <a:t>Al</a:t>
            </a:r>
            <a:r>
              <a:rPr lang="fr-FR" sz="2000" smtClean="0"/>
              <a:t>imentaires </a:t>
            </a:r>
            <a:r>
              <a:rPr lang="fr-FR" sz="2000" dirty="0" smtClean="0"/>
              <a:t>et </a:t>
            </a:r>
            <a:r>
              <a:rPr lang="fr-FR" sz="2000" b="1" u="sng" dirty="0" smtClean="0"/>
              <a:t>I</a:t>
            </a:r>
            <a:r>
              <a:rPr lang="fr-FR" sz="2000" dirty="0" smtClean="0"/>
              <a:t>nvestigations de </a:t>
            </a:r>
            <a:r>
              <a:rPr lang="fr-FR" sz="2000" b="1" u="sng" dirty="0" smtClean="0"/>
              <a:t>T</a:t>
            </a:r>
            <a:r>
              <a:rPr lang="fr-FR" sz="2000" dirty="0" smtClean="0"/>
              <a:t>errain pour l’</a:t>
            </a:r>
            <a:r>
              <a:rPr lang="fr-FR" sz="2000" b="1" u="sng" dirty="0" smtClean="0"/>
              <a:t>É</a:t>
            </a:r>
            <a:r>
              <a:rPr lang="fr-FR" sz="2000" dirty="0" smtClean="0"/>
              <a:t>ducation à l’</a:t>
            </a:r>
            <a:r>
              <a:rPr lang="fr-FR" sz="2000" b="1" u="sng" dirty="0" smtClean="0"/>
              <a:t>A</a:t>
            </a:r>
            <a:r>
              <a:rPr lang="fr-FR" sz="2000" dirty="0" smtClean="0"/>
              <a:t>limentation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056937"/>
            <a:ext cx="1152128" cy="10131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65919"/>
            <a:ext cx="1017114" cy="101711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893708" y="1244369"/>
            <a:ext cx="54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Projet débuté en 2020 et coordonné par Aurélie Maurice (MCF, LEPS UR 3412, Université Sorbonne Paris Nord) et par Nicolas </a:t>
            </a:r>
            <a:r>
              <a:rPr lang="fr-FR" sz="1400" dirty="0" err="1" smtClean="0"/>
              <a:t>Darcel</a:t>
            </a:r>
            <a:r>
              <a:rPr lang="fr-FR" sz="1400" dirty="0" smtClean="0"/>
              <a:t> (MCF, PNCA, </a:t>
            </a:r>
            <a:r>
              <a:rPr lang="fr-FR" sz="1400" dirty="0" err="1" smtClean="0"/>
              <a:t>AgroParisTech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480828" y="2204864"/>
            <a:ext cx="83396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600" b="1" dirty="0" smtClean="0"/>
              <a:t>En quelques mots 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400" dirty="0" smtClean="0"/>
              <a:t>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Education à l’alimentation </a:t>
            </a:r>
            <a:r>
              <a:rPr lang="fr-FR" sz="1400" dirty="0"/>
              <a:t>englobant éducation nutritionnelle, au goût et à l’alimentation durable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400" dirty="0" smtClean="0"/>
              <a:t> Conception et évaluation d’un 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dispositif coordonné sur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 territoire </a:t>
            </a:r>
            <a:r>
              <a:rPr lang="fr-FR" sz="1400" dirty="0"/>
              <a:t>(territoire d’expérimentation: Est Ensemble)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400" dirty="0" smtClean="0"/>
              <a:t> 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Recherche participative </a:t>
            </a:r>
            <a:r>
              <a:rPr lang="fr-FR" sz="1400" dirty="0" smtClean="0"/>
              <a:t>(constitution d’une assemblée citoyenne, utilisation de la modélisation d’accompagnement)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400" dirty="0" smtClean="0"/>
              <a:t> 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Pluridisciplinarité</a:t>
            </a:r>
            <a:r>
              <a:rPr lang="fr-FR" sz="1400" dirty="0" smtClean="0"/>
              <a:t> (sciences </a:t>
            </a:r>
            <a:r>
              <a:rPr lang="fr-FR" sz="1400" dirty="0"/>
              <a:t>comportementales, sociologie, sciences de l’éducation, sciences informatiques, économie expérimentale, ingénierie de la </a:t>
            </a:r>
            <a:r>
              <a:rPr lang="fr-FR" sz="1400" dirty="0" smtClean="0"/>
              <a:t>connaissance)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fr-FR" sz="1400" dirty="0" smtClean="0"/>
              <a:t> Partenariat avec l’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ARS </a:t>
            </a:r>
            <a:r>
              <a:rPr lang="fr-FR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IdF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400" dirty="0" smtClean="0"/>
              <a:t>et des associations nationales (l’ANEGJ) et de terrain </a:t>
            </a:r>
            <a:r>
              <a:rPr lang="fr-FR" sz="1400" dirty="0" smtClean="0"/>
              <a:t>(ex: La </a:t>
            </a:r>
            <a:r>
              <a:rPr lang="fr-FR" sz="1400" dirty="0" err="1" smtClean="0"/>
              <a:t>Butinerie</a:t>
            </a:r>
            <a:r>
              <a:rPr lang="fr-FR" sz="1400" dirty="0" smtClean="0"/>
              <a:t> à Pantin)</a:t>
            </a:r>
            <a:endParaRPr lang="fr-FR" sz="1400" dirty="0"/>
          </a:p>
          <a:p>
            <a:pPr algn="just">
              <a:defRPr/>
            </a:pPr>
            <a:endParaRPr lang="fr-FR" sz="700" dirty="0"/>
          </a:p>
          <a:p>
            <a:pPr algn="just">
              <a:defRPr/>
            </a:pPr>
            <a:r>
              <a:rPr lang="fr-FR" sz="1600" b="1" dirty="0" smtClean="0"/>
              <a:t>Enjeux</a:t>
            </a:r>
            <a:r>
              <a:rPr lang="fr-FR" sz="1600" dirty="0" smtClean="0"/>
              <a:t>: </a:t>
            </a:r>
          </a:p>
          <a:p>
            <a:pPr marL="366713" lvl="1" indent="-366713" algn="just">
              <a:buFont typeface="+mj-lt"/>
              <a:buAutoNum type="arabicParenR"/>
              <a:tabLst>
                <a:tab pos="541338" algn="l"/>
              </a:tabLst>
              <a:defRPr/>
            </a:pPr>
            <a:r>
              <a:rPr lang="fr-FR" sz="1400" dirty="0"/>
              <a:t>Mieux comprendre la façon dont les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messages en lien avec l’alimentation </a:t>
            </a:r>
            <a:r>
              <a:rPr lang="fr-FR" sz="1400" dirty="0"/>
              <a:t>circulent entre enfants et dans les familles et comment ils peuvent modifier les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comportements alimentaires </a:t>
            </a:r>
          </a:p>
          <a:p>
            <a:pPr marL="366713" lvl="1" indent="-366713" algn="just">
              <a:buFont typeface="+mj-lt"/>
              <a:buAutoNum type="arabicParenR"/>
              <a:tabLst>
                <a:tab pos="541338" algn="l"/>
              </a:tabLst>
              <a:defRPr/>
            </a:pPr>
            <a:r>
              <a:rPr lang="fr-FR" sz="1400" dirty="0"/>
              <a:t>Identifier les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messages éducatifs </a:t>
            </a:r>
            <a:r>
              <a:rPr lang="fr-FR" sz="1400" dirty="0"/>
              <a:t>diffusés par les différents acteurs au contact des enfants, pour pouvoir agir dessus</a:t>
            </a:r>
          </a:p>
          <a:p>
            <a:pPr marL="366713" lvl="1" indent="-366713" algn="just">
              <a:buFont typeface="+mj-lt"/>
              <a:buAutoNum type="arabicParenR"/>
              <a:tabLst>
                <a:tab pos="541338" algn="l"/>
              </a:tabLst>
              <a:defRPr/>
            </a:pPr>
            <a:r>
              <a:rPr lang="fr-FR" sz="1400" dirty="0"/>
              <a:t>Concevoir, mettre en place et évaluer collectivement un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dispositif d’éducation à l’alimentation coordonné sur un </a:t>
            </a:r>
            <a:r>
              <a:rPr 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territoire</a:t>
            </a:r>
          </a:p>
          <a:p>
            <a:pPr marL="442912" lvl="1" algn="just">
              <a:tabLst>
                <a:tab pos="806450" algn="l"/>
              </a:tabLst>
              <a:defRPr/>
            </a:pPr>
            <a:endParaRPr lang="fr-FR" sz="1000" dirty="0"/>
          </a:p>
          <a:p>
            <a:pPr algn="just">
              <a:defRPr/>
            </a:pPr>
            <a:r>
              <a:rPr lang="fr-FR" sz="1600" b="1" dirty="0"/>
              <a:t>Méthodologie</a:t>
            </a:r>
            <a:r>
              <a:rPr lang="fr-FR" sz="1600" dirty="0"/>
              <a:t> : un 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volet recherche </a:t>
            </a:r>
            <a:r>
              <a:rPr lang="fr-FR" sz="1600" dirty="0" smtClean="0"/>
              <a:t>(enquête de terrain </a:t>
            </a:r>
            <a:r>
              <a:rPr lang="fr-FR" sz="1600" dirty="0"/>
              <a:t>et modélisation de la diffusion des messages) associé à un 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volet opérationnel </a:t>
            </a:r>
            <a:r>
              <a:rPr lang="fr-FR" sz="1600" dirty="0"/>
              <a:t>(conception, mise en place et évaluation d’un dispositif)</a:t>
            </a:r>
          </a:p>
          <a:p>
            <a:pPr>
              <a:defRPr/>
            </a:pP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1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242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MODALITEA: Approches Croisées de Modélisation des messages Alimentaires et Investigations de Terrain pour l’Éducation à l’Alimentation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MODALITEA: Approches Croisées de Modélisation des comportements Alimentaires et Investigations de Terrain pour l’Éducation à l’Alimentation</dc:title>
  <dc:creator>Aurélie Maurice</dc:creator>
  <cp:lastModifiedBy>Aurélie Maurice</cp:lastModifiedBy>
  <cp:revision>5</cp:revision>
  <dcterms:created xsi:type="dcterms:W3CDTF">2021-10-22T10:11:10Z</dcterms:created>
  <dcterms:modified xsi:type="dcterms:W3CDTF">2021-10-22T10:29:31Z</dcterms:modified>
</cp:coreProperties>
</file>